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7" r:id="rId3"/>
    <p:sldId id="282" r:id="rId4"/>
    <p:sldId id="280" r:id="rId5"/>
    <p:sldId id="281" r:id="rId6"/>
    <p:sldId id="283" r:id="rId7"/>
    <p:sldId id="284" r:id="rId8"/>
    <p:sldId id="285" r:id="rId9"/>
    <p:sldId id="286" r:id="rId10"/>
    <p:sldId id="27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8993"/>
    <a:srgbClr val="D5DEE1"/>
    <a:srgbClr val="CFE5DD"/>
    <a:srgbClr val="566F66"/>
    <a:srgbClr val="A0B6AE"/>
    <a:srgbClr val="939D7B"/>
    <a:srgbClr val="E3D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44" autoAdjust="0"/>
  </p:normalViewPr>
  <p:slideViewPr>
    <p:cSldViewPr snapToGrid="0" showGuides="1">
      <p:cViewPr varScale="1">
        <p:scale>
          <a:sx n="86" d="100"/>
          <a:sy n="86" d="100"/>
        </p:scale>
        <p:origin x="5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wmf"/></Relationships>
</file>

<file path=ppt/media/image1.jpg>
</file>

<file path=ppt/media/image10.jpeg>
</file>

<file path=ppt/media/image11.JPG>
</file>

<file path=ppt/media/image12.jpeg>
</file>

<file path=ppt/media/image13.jpeg>
</file>

<file path=ppt/media/image2.png>
</file>

<file path=ppt/media/image3.wmf>
</file>

<file path=ppt/media/image4.png>
</file>

<file path=ppt/media/image5.png>
</file>

<file path=ppt/media/image6.JP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6B788C-C044-4AC3-B5B0-18DE4F9DA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30487B-2646-4698-9A50-F119205B99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D32391-9832-4EA3-8894-88664E024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EE03C2-BDB9-4F57-BB46-2E6FB5643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7EA1AB-0EF8-47FE-9E92-E6D48AD46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4878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53766C-CF45-4EAB-8041-05FA1446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4FA3452-5CB2-4874-81AF-CE5D1E17B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64B4C2-6F62-4857-8EDD-8C0DE4CC0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60DB7A-0F1C-44A8-BC03-8A72D2712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C75558-B15A-49A7-B99C-79D086E1B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825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D1AA77B-FC07-471A-B799-8FC1C993F4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4138C7A-05E9-4614-AA50-593FF50A0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048CBC-460B-4C63-9D1A-B489ACFAE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BF75A9-650D-4F7A-8C0C-5B099B445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1DB8E9-17D0-4886-8F4E-32BCB421B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2219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BCCAF5-9887-4D85-BEEE-CE567C0E5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ABED89-D96B-4737-AACC-F6E8CE9D7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23742B-33A4-4F6E-92D0-655C1DA26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3EE53F-FC3C-4651-B93C-BE501FBDE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89BE6B-615B-4E31-BFF1-E74A17EDB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400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A4ED3B-22C0-4686-9679-8F87A36CC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29B68E-0453-4CC6-8DB7-7804DB271A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15CC38-163C-4F4A-89B3-DF3D44085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6409E4-D193-4C13-B24B-86F5D0EBD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AF1893-951B-471A-BDAE-F09645AED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056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46FDCF-BFDF-4027-B024-9A6FCB975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348448-46D8-4C47-BC22-B9E7FD99DC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8EA1D76-9CDF-4CF4-8170-2869868D49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8E685A-6AE6-48BF-AE33-D34AECCB5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953EF0-7184-4DB3-8C6F-DC1979B77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FC47849-4B1C-4AF5-AF3F-A2ACAA222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115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BAFCC6-F3F3-4FC3-9FA0-B2DFC2151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4E882E-5585-4EED-A9D6-2D38042D8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73EAB5-4EE5-4E29-AEAC-39F69C8DE2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A315505-7F07-4516-9E1E-6BA38BBE3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8888738-5D6A-4FBB-8E9E-EAD9822ED0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8D30538-B222-4C5A-9276-7048EA9F2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087E812-513E-4D84-A08D-ED03DF5E8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C0E05EE-E3C7-4197-BAEB-99EB80709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216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118155-A4BD-4D54-BCFC-D0783CE00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96217CB-9306-4B7C-9A22-AE0463F58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66650C8-CA53-40D0-B7B0-2740A2614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A3038F5-F5AC-48C3-93C5-B05E8165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592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F6CAEA7-4C89-44E7-974F-968FDF80E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8CEE2EC-5A35-4D61-86CB-8AB6F57E7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C7B24D-63F5-4EFA-B3BF-B15E05AF1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01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400912-28C9-4057-B4DD-239FC33D2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C7CCA2-97FC-48DD-919A-D8996E78B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D5B2304-2AF4-49CB-9603-CD7B3D691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86DA6EB-C6BF-4506-834D-B66A4173B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F83BAA5-5002-4CBE-A15B-62A233EEA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2CB887-1812-4EA8-9EA1-058545A20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563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C0C60F-99B7-4AD0-A804-663FFC846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D5510D8-3757-428A-8BBE-054F0A5318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D1D540E-467B-4CB2-91AF-2922CC1D8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2D4D35-FDF2-4BBB-8F9F-D6D0953CB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34726E-72D4-459A-A837-9444C7D06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2D3F18-29DE-41E9-98D2-DB99A6C4A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796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0AE899E-B19C-47FA-9E4B-D5D1F9B3E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875708-46E2-4DDA-8FD3-810F88575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C80063-44B7-4BDF-863A-14E4A9DD91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95A3A-6647-4AD1-BDD1-9BF43C6E8BC4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BDF67D-655F-4A39-B696-508D8A52EC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E42F25-C337-4EE7-8DCB-9519C6AF0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B7E58-B29B-4A97-8C82-84C7160A60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571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A507FD69-5A17-4B0E-8447-A357BC1CE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027" y="0"/>
            <a:ext cx="5859973" cy="6858000"/>
          </a:xfrm>
          <a:prstGeom prst="rect">
            <a:avLst/>
          </a:prstGeom>
        </p:spPr>
      </p:pic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BB57D563-3DCD-456F-8964-BE9CB6F2100A}"/>
              </a:ext>
            </a:extLst>
          </p:cNvPr>
          <p:cNvSpPr/>
          <p:nvPr/>
        </p:nvSpPr>
        <p:spPr>
          <a:xfrm>
            <a:off x="0" y="0"/>
            <a:ext cx="9067800" cy="6858000"/>
          </a:xfrm>
          <a:custGeom>
            <a:avLst/>
            <a:gdLst>
              <a:gd name="connsiteX0" fmla="*/ 0 w 9067800"/>
              <a:gd name="connsiteY0" fmla="*/ 0 h 6858000"/>
              <a:gd name="connsiteX1" fmla="*/ 7070884 w 9067800"/>
              <a:gd name="connsiteY1" fmla="*/ 0 h 6858000"/>
              <a:gd name="connsiteX2" fmla="*/ 7169221 w 9067800"/>
              <a:gd name="connsiteY2" fmla="*/ 56542 h 6858000"/>
              <a:gd name="connsiteX3" fmla="*/ 9067800 w 9067800"/>
              <a:gd name="connsiteY3" fmla="*/ 3429000 h 6858000"/>
              <a:gd name="connsiteX4" fmla="*/ 7169221 w 9067800"/>
              <a:gd name="connsiteY4" fmla="*/ 6801458 h 6858000"/>
              <a:gd name="connsiteX5" fmla="*/ 7070885 w 9067800"/>
              <a:gd name="connsiteY5" fmla="*/ 6858000 h 6858000"/>
              <a:gd name="connsiteX6" fmla="*/ 0 w 90678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067800" h="6858000">
                <a:moveTo>
                  <a:pt x="0" y="0"/>
                </a:moveTo>
                <a:lnTo>
                  <a:pt x="7070884" y="0"/>
                </a:lnTo>
                <a:lnTo>
                  <a:pt x="7169221" y="56542"/>
                </a:lnTo>
                <a:cubicBezTo>
                  <a:pt x="8307464" y="748155"/>
                  <a:pt x="9067800" y="1999785"/>
                  <a:pt x="9067800" y="3429000"/>
                </a:cubicBezTo>
                <a:cubicBezTo>
                  <a:pt x="9067800" y="4858216"/>
                  <a:pt x="8307464" y="6109845"/>
                  <a:pt x="7169221" y="6801458"/>
                </a:cubicBezTo>
                <a:lnTo>
                  <a:pt x="707088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3707184-7A84-4AAA-9E2F-F6E90D0A8820}"/>
              </a:ext>
            </a:extLst>
          </p:cNvPr>
          <p:cNvSpPr/>
          <p:nvPr/>
        </p:nvSpPr>
        <p:spPr>
          <a:xfrm>
            <a:off x="0" y="0"/>
            <a:ext cx="9067800" cy="6858000"/>
          </a:xfrm>
          <a:prstGeom prst="rect">
            <a:avLst/>
          </a:prstGeom>
          <a:gradFill>
            <a:gsLst>
              <a:gs pos="5000">
                <a:srgbClr val="CFE5DD">
                  <a:alpha val="82000"/>
                </a:srgbClr>
              </a:gs>
              <a:gs pos="98000">
                <a:srgbClr val="CFE5DD">
                  <a:alpha val="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6E8EDDED-07FB-47F5-906D-C47A973BE0DF}"/>
              </a:ext>
            </a:extLst>
          </p:cNvPr>
          <p:cNvGrpSpPr/>
          <p:nvPr/>
        </p:nvGrpSpPr>
        <p:grpSpPr>
          <a:xfrm>
            <a:off x="7208669" y="1398156"/>
            <a:ext cx="4670318" cy="4434996"/>
            <a:chOff x="7280430" y="499873"/>
            <a:chExt cx="4670318" cy="4434996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E277356-14A4-412B-8679-94653D99FEAF}"/>
                </a:ext>
              </a:extLst>
            </p:cNvPr>
            <p:cNvSpPr txBox="1"/>
            <p:nvPr/>
          </p:nvSpPr>
          <p:spPr>
            <a:xfrm>
              <a:off x="7280430" y="1455487"/>
              <a:ext cx="4649548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6600" dirty="0">
                  <a:solidFill>
                    <a:srgbClr val="688993"/>
                  </a:solidFill>
                  <a:latin typeface="汉仪润圆-75W" panose="00020600040101010101" pitchFamily="18" charset="-122"/>
                  <a:ea typeface="汉仪润圆-75W" panose="00020600040101010101" pitchFamily="18" charset="-122"/>
                </a:rPr>
                <a:t>我眼中</a:t>
              </a:r>
              <a:endParaRPr lang="en-US" altLang="zh-CN" sz="6600" dirty="0">
                <a:solidFill>
                  <a:srgbClr val="688993"/>
                </a:solidFill>
                <a:latin typeface="汉仪润圆-75W" panose="00020600040101010101" pitchFamily="18" charset="-122"/>
                <a:ea typeface="汉仪润圆-75W" panose="00020600040101010101" pitchFamily="18" charset="-122"/>
              </a:endParaRPr>
            </a:p>
            <a:p>
              <a:pPr algn="r"/>
              <a:r>
                <a:rPr lang="zh-CN" altLang="en-US" sz="6600" dirty="0">
                  <a:solidFill>
                    <a:srgbClr val="688993"/>
                  </a:solidFill>
                  <a:latin typeface="汉仪润圆-75W" panose="00020600040101010101" pitchFamily="18" charset="-122"/>
                  <a:ea typeface="汉仪润圆-75W" panose="00020600040101010101" pitchFamily="18" charset="-122"/>
                </a:rPr>
                <a:t>的犀浦芳华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F6A7672-C03B-41F2-94E3-9EC8C9128E5F}"/>
                </a:ext>
              </a:extLst>
            </p:cNvPr>
            <p:cNvSpPr txBox="1"/>
            <p:nvPr/>
          </p:nvSpPr>
          <p:spPr>
            <a:xfrm>
              <a:off x="8359770" y="499873"/>
              <a:ext cx="35702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3200" dirty="0">
                  <a:solidFill>
                    <a:srgbClr val="688993">
                      <a:alpha val="20000"/>
                    </a:srgbClr>
                  </a:solidFill>
                  <a:latin typeface="Baskerville Old Face" panose="02020602080505020303" pitchFamily="18" charset="0"/>
                </a:rPr>
                <a:t>XI PU FANGHUA</a:t>
              </a:r>
              <a:endParaRPr lang="zh-CN" altLang="en-US" sz="3200" dirty="0">
                <a:solidFill>
                  <a:srgbClr val="688993">
                    <a:alpha val="20000"/>
                  </a:srgbClr>
                </a:solidFill>
                <a:latin typeface="Baskerville Old Face" panose="02020602080505020303" pitchFamily="18" charset="0"/>
              </a:endParaRP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93E52D2-D99E-4DF8-8E4A-4E3BEE716DE4}"/>
                </a:ext>
              </a:extLst>
            </p:cNvPr>
            <p:cNvGrpSpPr/>
            <p:nvPr/>
          </p:nvGrpSpPr>
          <p:grpSpPr>
            <a:xfrm>
              <a:off x="8380539" y="4534759"/>
              <a:ext cx="3570209" cy="400110"/>
              <a:chOff x="8219467" y="4446213"/>
              <a:chExt cx="3570209" cy="400110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D35CFC05-7B5A-4B12-AF75-2D9871760868}"/>
                  </a:ext>
                </a:extLst>
              </p:cNvPr>
              <p:cNvSpPr/>
              <p:nvPr/>
            </p:nvSpPr>
            <p:spPr>
              <a:xfrm>
                <a:off x="8219467" y="4446213"/>
                <a:ext cx="3570209" cy="400110"/>
              </a:xfrm>
              <a:prstGeom prst="rect">
                <a:avLst/>
              </a:prstGeom>
              <a:solidFill>
                <a:srgbClr val="68899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A709BC77-EBE8-4AA5-BD17-3667ACF4DEFB}"/>
                  </a:ext>
                </a:extLst>
              </p:cNvPr>
              <p:cNvSpPr txBox="1"/>
              <p:nvPr/>
            </p:nvSpPr>
            <p:spPr>
              <a:xfrm>
                <a:off x="9560716" y="4485188"/>
                <a:ext cx="201926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en-US" altLang="zh-CN" sz="1400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  <a:latin typeface="汉仪中简黑简" panose="00020600040101010101" pitchFamily="18" charset="-122"/>
                    <a:ea typeface="汉仪中简黑简" panose="00020600040101010101" pitchFamily="18" charset="-122"/>
                  </a:rPr>
                  <a:t>2020112921</a:t>
                </a:r>
                <a:r>
                  <a:rPr lang="zh-CN" altLang="en-US" sz="1400" dirty="0">
                    <a:solidFill>
                      <a:schemeClr val="accent3">
                        <a:lumMod val="40000"/>
                        <a:lumOff val="60000"/>
                      </a:schemeClr>
                    </a:solidFill>
                    <a:latin typeface="汉仪中简黑简" panose="00020600040101010101" pitchFamily="18" charset="-122"/>
                    <a:ea typeface="汉仪中简黑简" panose="00020600040101010101" pitchFamily="18" charset="-122"/>
                  </a:rPr>
                  <a:t>刘欣豪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4009835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A507FD69-5A17-4B0E-8447-A357BC1CE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027" y="0"/>
            <a:ext cx="5859973" cy="6858000"/>
          </a:xfrm>
          <a:prstGeom prst="rect">
            <a:avLst/>
          </a:prstGeom>
        </p:spPr>
      </p:pic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BB57D563-3DCD-456F-8964-BE9CB6F2100A}"/>
              </a:ext>
            </a:extLst>
          </p:cNvPr>
          <p:cNvSpPr/>
          <p:nvPr/>
        </p:nvSpPr>
        <p:spPr>
          <a:xfrm>
            <a:off x="0" y="0"/>
            <a:ext cx="9067800" cy="6858000"/>
          </a:xfrm>
          <a:custGeom>
            <a:avLst/>
            <a:gdLst>
              <a:gd name="connsiteX0" fmla="*/ 0 w 9067800"/>
              <a:gd name="connsiteY0" fmla="*/ 0 h 6858000"/>
              <a:gd name="connsiteX1" fmla="*/ 7070884 w 9067800"/>
              <a:gd name="connsiteY1" fmla="*/ 0 h 6858000"/>
              <a:gd name="connsiteX2" fmla="*/ 7169221 w 9067800"/>
              <a:gd name="connsiteY2" fmla="*/ 56542 h 6858000"/>
              <a:gd name="connsiteX3" fmla="*/ 9067800 w 9067800"/>
              <a:gd name="connsiteY3" fmla="*/ 3429000 h 6858000"/>
              <a:gd name="connsiteX4" fmla="*/ 7169221 w 9067800"/>
              <a:gd name="connsiteY4" fmla="*/ 6801458 h 6858000"/>
              <a:gd name="connsiteX5" fmla="*/ 7070885 w 9067800"/>
              <a:gd name="connsiteY5" fmla="*/ 6858000 h 6858000"/>
              <a:gd name="connsiteX6" fmla="*/ 0 w 90678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067800" h="6858000">
                <a:moveTo>
                  <a:pt x="0" y="0"/>
                </a:moveTo>
                <a:lnTo>
                  <a:pt x="7070884" y="0"/>
                </a:lnTo>
                <a:lnTo>
                  <a:pt x="7169221" y="56542"/>
                </a:lnTo>
                <a:cubicBezTo>
                  <a:pt x="8307464" y="748155"/>
                  <a:pt x="9067800" y="1999785"/>
                  <a:pt x="9067800" y="3429000"/>
                </a:cubicBezTo>
                <a:cubicBezTo>
                  <a:pt x="9067800" y="4858216"/>
                  <a:pt x="8307464" y="6109845"/>
                  <a:pt x="7169221" y="6801458"/>
                </a:cubicBezTo>
                <a:lnTo>
                  <a:pt x="707088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3707184-7A84-4AAA-9E2F-F6E90D0A8820}"/>
              </a:ext>
            </a:extLst>
          </p:cNvPr>
          <p:cNvSpPr/>
          <p:nvPr/>
        </p:nvSpPr>
        <p:spPr>
          <a:xfrm>
            <a:off x="0" y="0"/>
            <a:ext cx="9067800" cy="6858000"/>
          </a:xfrm>
          <a:prstGeom prst="rect">
            <a:avLst/>
          </a:prstGeom>
          <a:gradFill>
            <a:gsLst>
              <a:gs pos="5000">
                <a:srgbClr val="CFE5DD">
                  <a:alpha val="82000"/>
                </a:srgbClr>
              </a:gs>
              <a:gs pos="98000">
                <a:srgbClr val="CFE5DD">
                  <a:alpha val="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6E8EDDED-07FB-47F5-906D-C47A973BE0DF}"/>
              </a:ext>
            </a:extLst>
          </p:cNvPr>
          <p:cNvGrpSpPr/>
          <p:nvPr/>
        </p:nvGrpSpPr>
        <p:grpSpPr>
          <a:xfrm>
            <a:off x="8165288" y="1922909"/>
            <a:ext cx="3909008" cy="2360934"/>
            <a:chOff x="8263682" y="1175545"/>
            <a:chExt cx="3909008" cy="236093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E277356-14A4-412B-8679-94653D99FEAF}"/>
                </a:ext>
              </a:extLst>
            </p:cNvPr>
            <p:cNvSpPr txBox="1"/>
            <p:nvPr/>
          </p:nvSpPr>
          <p:spPr>
            <a:xfrm>
              <a:off x="8263682" y="2428483"/>
              <a:ext cx="3739668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6600" dirty="0">
                  <a:solidFill>
                    <a:srgbClr val="688993"/>
                  </a:solidFill>
                  <a:latin typeface="汉仪润圆-75W" panose="00020600040101010101" pitchFamily="18" charset="-122"/>
                  <a:ea typeface="汉仪润圆-75W" panose="00020600040101010101" pitchFamily="18" charset="-122"/>
                </a:rPr>
                <a:t>谢谢</a:t>
              </a:r>
              <a:endParaRPr lang="en-US" altLang="zh-CN" sz="6600" dirty="0">
                <a:solidFill>
                  <a:srgbClr val="688993"/>
                </a:solidFill>
                <a:latin typeface="汉仪润圆-75W" panose="00020600040101010101" pitchFamily="18" charset="-122"/>
                <a:ea typeface="汉仪润圆-75W" panose="00020600040101010101" pitchFamily="18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F6A7672-C03B-41F2-94E3-9EC8C9128E5F}"/>
                </a:ext>
              </a:extLst>
            </p:cNvPr>
            <p:cNvSpPr txBox="1"/>
            <p:nvPr/>
          </p:nvSpPr>
          <p:spPr>
            <a:xfrm>
              <a:off x="8602482" y="1175545"/>
              <a:ext cx="357020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3200" dirty="0">
                  <a:solidFill>
                    <a:srgbClr val="688993">
                      <a:alpha val="20000"/>
                    </a:srgbClr>
                  </a:solidFill>
                  <a:latin typeface="Baskerville Old Face" panose="02020602080505020303" pitchFamily="18" charset="0"/>
                </a:rPr>
                <a:t>THANK YOU FOR ATTENTION</a:t>
              </a:r>
              <a:endParaRPr lang="zh-CN" altLang="en-US" sz="3200" dirty="0">
                <a:solidFill>
                  <a:srgbClr val="688993">
                    <a:alpha val="20000"/>
                  </a:srgbClr>
                </a:solidFill>
                <a:latin typeface="Baskerville Old Face" panose="02020602080505020303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5351383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9D2F6D-B6D3-4F88-A64F-1399005C071A}"/>
              </a:ext>
            </a:extLst>
          </p:cNvPr>
          <p:cNvSpPr txBox="1"/>
          <p:nvPr/>
        </p:nvSpPr>
        <p:spPr>
          <a:xfrm>
            <a:off x="60280" y="0"/>
            <a:ext cx="6324167" cy="67403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3200" dirty="0">
                <a:solidFill>
                  <a:srgbClr val="688993">
                    <a:alpha val="5000"/>
                  </a:srgbClr>
                </a:solidFill>
                <a:latin typeface="Century Gothic" panose="020B0502020202020204" pitchFamily="34" charset="0"/>
              </a:rPr>
              <a:t>01</a:t>
            </a:r>
            <a:endParaRPr lang="zh-CN" altLang="en-US" sz="43200" dirty="0">
              <a:solidFill>
                <a:srgbClr val="688993">
                  <a:alpha val="5000"/>
                </a:srgb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5BFC5DA-A545-46AF-9B9E-AA347D6338E3}"/>
              </a:ext>
            </a:extLst>
          </p:cNvPr>
          <p:cNvGrpSpPr/>
          <p:nvPr/>
        </p:nvGrpSpPr>
        <p:grpSpPr>
          <a:xfrm>
            <a:off x="384133" y="1036038"/>
            <a:ext cx="6061514" cy="2459437"/>
            <a:chOff x="1302004" y="670717"/>
            <a:chExt cx="6061514" cy="2459437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B5E91A61-E653-486D-9665-3603E7D784C2}"/>
                </a:ext>
              </a:extLst>
            </p:cNvPr>
            <p:cNvCxnSpPr/>
            <p:nvPr/>
          </p:nvCxnSpPr>
          <p:spPr>
            <a:xfrm>
              <a:off x="1381818" y="1523559"/>
              <a:ext cx="5981700" cy="0"/>
            </a:xfrm>
            <a:prstGeom prst="line">
              <a:avLst/>
            </a:prstGeom>
            <a:ln w="12700">
              <a:solidFill>
                <a:srgbClr val="688993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A075641-73FA-49DC-9CE0-844238589232}"/>
                </a:ext>
              </a:extLst>
            </p:cNvPr>
            <p:cNvSpPr txBox="1"/>
            <p:nvPr/>
          </p:nvSpPr>
          <p:spPr>
            <a:xfrm>
              <a:off x="1302004" y="670717"/>
              <a:ext cx="3070664" cy="70788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75000"/>
                      <a:lumOff val="25000"/>
                    </a:schemeClr>
                  </a:solidFill>
                  <a:latin typeface="苏新诗古印宋简" panose="02010609000101010101" pitchFamily="49" charset="-122"/>
                  <a:ea typeface="苏新诗古印宋简" panose="02010609000101010101" pitchFamily="49" charset="-122"/>
                </a:defRPr>
              </a:lvl1pPr>
            </a:lstStyle>
            <a:p>
              <a:r>
                <a:rPr lang="zh-CN" altLang="en-US" sz="4000" dirty="0">
                  <a:solidFill>
                    <a:srgbClr val="688993"/>
                  </a:solidFill>
                  <a:latin typeface="汉仪润圆-75W" panose="00020600040101010101" pitchFamily="18" charset="-122"/>
                  <a:ea typeface="汉仪润圆-75W" panose="00020600040101010101" pitchFamily="18" charset="-122"/>
                </a:rPr>
                <a:t>海棠花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5E70A1A-A4F2-454F-9911-04582A54A58B}"/>
                </a:ext>
              </a:extLst>
            </p:cNvPr>
            <p:cNvSpPr txBox="1"/>
            <p:nvPr/>
          </p:nvSpPr>
          <p:spPr>
            <a:xfrm>
              <a:off x="1612900" y="2785060"/>
              <a:ext cx="5054670" cy="345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 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BB79C0A9-0B30-4344-9C24-BF3A46A201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8" r="3918"/>
          <a:stretch/>
        </p:blipFill>
        <p:spPr>
          <a:xfrm flipH="1">
            <a:off x="6332991" y="0"/>
            <a:ext cx="5859009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D31B2-F433-44DE-9087-AE112D494766}"/>
              </a:ext>
            </a:extLst>
          </p:cNvPr>
          <p:cNvSpPr txBox="1"/>
          <p:nvPr/>
        </p:nvSpPr>
        <p:spPr>
          <a:xfrm>
            <a:off x="463947" y="2146313"/>
            <a:ext cx="585800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海棠是 苹果属 （ 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Malus 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）多种植物和 木瓜属 （ 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Chaenomeles 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）几种植物的通称与俗称。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代表植物 海棠花 （学名： 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Malus spectabilis 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）和木瓜（学名： 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Chaenomeles sinensis 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）都是蔷薇科的灌木或小乔木，为中国著名观赏树种，各地习见栽培。</a:t>
            </a:r>
            <a:endParaRPr lang="zh-CN" altLang="en-US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2133DB5-9CA0-4AC4-A9AF-35212DA06FBE}"/>
              </a:ext>
            </a:extLst>
          </p:cNvPr>
          <p:cNvSpPr txBox="1"/>
          <p:nvPr/>
        </p:nvSpPr>
        <p:spPr>
          <a:xfrm>
            <a:off x="1225381" y="4176401"/>
            <a:ext cx="380381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落叶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修睦 </a:t>
            </a:r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〔</a:t>
            </a:r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五代</a:t>
            </a:r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〕</a:t>
            </a:r>
          </a:p>
          <a:p>
            <a:pPr algn="ctr"/>
            <a:endParaRPr lang="en-US" altLang="zh-CN" dirty="0">
              <a:solidFill>
                <a:srgbClr val="666666"/>
              </a:solidFill>
              <a:latin typeface="Arial" panose="020B0604020202020204" pitchFamily="34" charset="0"/>
            </a:endParaRP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雨过闲田地，重重落叶红。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翻思向春日，肯信有秋风。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几处随流水，河边乱暮空。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只应松自立，而不与君同。</a:t>
            </a:r>
            <a:endParaRPr lang="zh-CN" altLang="en-US" sz="1600" dirty="0">
              <a:solidFill>
                <a:srgbClr val="666666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060777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9D2F6D-B6D3-4F88-A64F-1399005C071A}"/>
              </a:ext>
            </a:extLst>
          </p:cNvPr>
          <p:cNvSpPr txBox="1"/>
          <p:nvPr/>
        </p:nvSpPr>
        <p:spPr>
          <a:xfrm>
            <a:off x="60280" y="0"/>
            <a:ext cx="6324167" cy="67403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3200" dirty="0">
                <a:solidFill>
                  <a:srgbClr val="688993">
                    <a:alpha val="5000"/>
                  </a:srgbClr>
                </a:solidFill>
                <a:latin typeface="Century Gothic" panose="020B0502020202020204" pitchFamily="34" charset="0"/>
              </a:rPr>
              <a:t>02</a:t>
            </a:r>
            <a:endParaRPr lang="zh-CN" altLang="en-US" sz="43200" dirty="0">
              <a:solidFill>
                <a:srgbClr val="688993">
                  <a:alpha val="5000"/>
                </a:srgb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5BFC5DA-A545-46AF-9B9E-AA347D6338E3}"/>
              </a:ext>
            </a:extLst>
          </p:cNvPr>
          <p:cNvGrpSpPr/>
          <p:nvPr/>
        </p:nvGrpSpPr>
        <p:grpSpPr>
          <a:xfrm>
            <a:off x="384133" y="1036038"/>
            <a:ext cx="6061514" cy="2459437"/>
            <a:chOff x="1302004" y="670717"/>
            <a:chExt cx="6061514" cy="2459437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B5E91A61-E653-486D-9665-3603E7D784C2}"/>
                </a:ext>
              </a:extLst>
            </p:cNvPr>
            <p:cNvCxnSpPr/>
            <p:nvPr/>
          </p:nvCxnSpPr>
          <p:spPr>
            <a:xfrm>
              <a:off x="1381818" y="1523559"/>
              <a:ext cx="5981700" cy="0"/>
            </a:xfrm>
            <a:prstGeom prst="line">
              <a:avLst/>
            </a:prstGeom>
            <a:ln w="12700">
              <a:solidFill>
                <a:srgbClr val="688993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A075641-73FA-49DC-9CE0-844238589232}"/>
                </a:ext>
              </a:extLst>
            </p:cNvPr>
            <p:cNvSpPr txBox="1"/>
            <p:nvPr/>
          </p:nvSpPr>
          <p:spPr>
            <a:xfrm>
              <a:off x="1302004" y="670717"/>
              <a:ext cx="3070664" cy="70788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75000"/>
                      <a:lumOff val="25000"/>
                    </a:schemeClr>
                  </a:solidFill>
                  <a:latin typeface="苏新诗古印宋简" panose="02010609000101010101" pitchFamily="49" charset="-122"/>
                  <a:ea typeface="苏新诗古印宋简" panose="02010609000101010101" pitchFamily="49" charset="-122"/>
                </a:defRPr>
              </a:lvl1pPr>
            </a:lstStyle>
            <a:p>
              <a:r>
                <a:rPr lang="zh-CN" altLang="en-US" sz="4000" dirty="0">
                  <a:solidFill>
                    <a:srgbClr val="688993"/>
                  </a:solidFill>
                  <a:latin typeface="汉仪润圆-75W" panose="00020600040101010101" pitchFamily="18" charset="-122"/>
                  <a:ea typeface="汉仪润圆-75W" panose="00020600040101010101" pitchFamily="18" charset="-122"/>
                </a:rPr>
                <a:t>桃花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5E70A1A-A4F2-454F-9911-04582A54A58B}"/>
                </a:ext>
              </a:extLst>
            </p:cNvPr>
            <p:cNvSpPr txBox="1"/>
            <p:nvPr/>
          </p:nvSpPr>
          <p:spPr>
            <a:xfrm>
              <a:off x="1612900" y="2785060"/>
              <a:ext cx="5054670" cy="345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 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BB79C0A9-0B30-4344-9C24-BF3A46A20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9" b="6029"/>
          <a:stretch/>
        </p:blipFill>
        <p:spPr>
          <a:xfrm flipH="1">
            <a:off x="6332991" y="0"/>
            <a:ext cx="5859009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D31B2-F433-44DE-9087-AE112D494766}"/>
              </a:ext>
            </a:extLst>
          </p:cNvPr>
          <p:cNvSpPr txBox="1"/>
          <p:nvPr/>
        </p:nvSpPr>
        <p:spPr>
          <a:xfrm>
            <a:off x="463947" y="2146313"/>
            <a:ext cx="5858001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桃花，就是盛开的花朵，属蔷薇科植物。叶椭圆状披针形，核果近球形，主要分果桃和花桃两大类。桃花原产于中国中部、北部，现已在世界温带国家及地区广泛种植，其繁殖以嫁接为主。</a:t>
            </a:r>
          </a:p>
          <a:p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桃花有很高的观赏价值，是文学创作的常用素材。此外，桃花中元素有疏通经络、滋润皮肤的药用价值。其花语及代表意义为：爱情的俘虏。每年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3~6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月份，各地会以桃花为媒，举办不同的桃花节盛会。</a:t>
            </a:r>
            <a:endParaRPr lang="zh-CN" altLang="en-US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2133DB5-9CA0-4AC4-A9AF-35212DA06FBE}"/>
              </a:ext>
            </a:extLst>
          </p:cNvPr>
          <p:cNvSpPr txBox="1"/>
          <p:nvPr/>
        </p:nvSpPr>
        <p:spPr>
          <a:xfrm>
            <a:off x="1042501" y="5120418"/>
            <a:ext cx="364837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下邽庄南桃花</a:t>
            </a:r>
            <a:endParaRPr lang="en-US" altLang="zh-CN" dirty="0">
              <a:solidFill>
                <a:srgbClr val="666666"/>
              </a:solidFill>
              <a:latin typeface="Arial" panose="020B0604020202020204" pitchFamily="34" charset="0"/>
            </a:endParaRPr>
          </a:p>
          <a:p>
            <a:pPr algn="r"/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——</a:t>
            </a:r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白居易</a:t>
            </a:r>
            <a:endParaRPr lang="en-US" altLang="zh-CN" dirty="0">
              <a:solidFill>
                <a:srgbClr val="666666"/>
              </a:solidFill>
              <a:latin typeface="Arial" panose="020B0604020202020204" pitchFamily="34" charset="0"/>
            </a:endParaRP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村南无限桃花发，唯我多情独自来。日暮风吹红满地，无人解惜为谁开。</a:t>
            </a:r>
            <a:endParaRPr lang="zh-CN" altLang="en-US" sz="1600" dirty="0">
              <a:solidFill>
                <a:srgbClr val="666666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86043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9D2F6D-B6D3-4F88-A64F-1399005C071A}"/>
              </a:ext>
            </a:extLst>
          </p:cNvPr>
          <p:cNvSpPr txBox="1"/>
          <p:nvPr/>
        </p:nvSpPr>
        <p:spPr>
          <a:xfrm>
            <a:off x="-2219" y="53431"/>
            <a:ext cx="6324167" cy="67403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3200" dirty="0">
                <a:solidFill>
                  <a:srgbClr val="688993">
                    <a:alpha val="5000"/>
                  </a:srgbClr>
                </a:solidFill>
                <a:latin typeface="Century Gothic" panose="020B0502020202020204" pitchFamily="34" charset="0"/>
              </a:rPr>
              <a:t>03</a:t>
            </a:r>
            <a:endParaRPr lang="zh-CN" altLang="en-US" sz="43200" dirty="0">
              <a:solidFill>
                <a:srgbClr val="688993">
                  <a:alpha val="5000"/>
                </a:srgb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5BFC5DA-A545-46AF-9B9E-AA347D6338E3}"/>
              </a:ext>
            </a:extLst>
          </p:cNvPr>
          <p:cNvGrpSpPr/>
          <p:nvPr/>
        </p:nvGrpSpPr>
        <p:grpSpPr>
          <a:xfrm>
            <a:off x="384133" y="1036038"/>
            <a:ext cx="6061514" cy="2459437"/>
            <a:chOff x="1302004" y="670717"/>
            <a:chExt cx="6061514" cy="2459437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B5E91A61-E653-486D-9665-3603E7D784C2}"/>
                </a:ext>
              </a:extLst>
            </p:cNvPr>
            <p:cNvCxnSpPr/>
            <p:nvPr/>
          </p:nvCxnSpPr>
          <p:spPr>
            <a:xfrm>
              <a:off x="1381818" y="1523559"/>
              <a:ext cx="5981700" cy="0"/>
            </a:xfrm>
            <a:prstGeom prst="line">
              <a:avLst/>
            </a:prstGeom>
            <a:ln w="12700">
              <a:solidFill>
                <a:srgbClr val="688993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A075641-73FA-49DC-9CE0-844238589232}"/>
                </a:ext>
              </a:extLst>
            </p:cNvPr>
            <p:cNvSpPr txBox="1"/>
            <p:nvPr/>
          </p:nvSpPr>
          <p:spPr>
            <a:xfrm>
              <a:off x="1302004" y="670717"/>
              <a:ext cx="3070664" cy="70788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75000"/>
                      <a:lumOff val="25000"/>
                    </a:schemeClr>
                  </a:solidFill>
                  <a:latin typeface="苏新诗古印宋简" panose="02010609000101010101" pitchFamily="49" charset="-122"/>
                  <a:ea typeface="苏新诗古印宋简" panose="02010609000101010101" pitchFamily="49" charset="-122"/>
                </a:defRPr>
              </a:lvl1pPr>
            </a:lstStyle>
            <a:p>
              <a:r>
                <a:rPr lang="zh-CN" altLang="en-US" sz="4000" dirty="0">
                  <a:solidFill>
                    <a:srgbClr val="688993"/>
                  </a:solidFill>
                  <a:latin typeface="汉仪润圆-75W" panose="00020600040101010101" pitchFamily="18" charset="-122"/>
                  <a:ea typeface="汉仪润圆-75W" panose="00020600040101010101" pitchFamily="18" charset="-122"/>
                </a:rPr>
                <a:t>绣球花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5E70A1A-A4F2-454F-9911-04582A54A58B}"/>
                </a:ext>
              </a:extLst>
            </p:cNvPr>
            <p:cNvSpPr txBox="1"/>
            <p:nvPr/>
          </p:nvSpPr>
          <p:spPr>
            <a:xfrm>
              <a:off x="1612900" y="2785060"/>
              <a:ext cx="5054670" cy="345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 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BB79C0A9-0B30-4344-9C24-BF3A46A20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9" b="6029"/>
          <a:stretch/>
        </p:blipFill>
        <p:spPr>
          <a:xfrm flipH="1">
            <a:off x="6332991" y="0"/>
            <a:ext cx="5859009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D31B2-F433-44DE-9087-AE112D494766}"/>
              </a:ext>
            </a:extLst>
          </p:cNvPr>
          <p:cNvSpPr txBox="1"/>
          <p:nvPr/>
        </p:nvSpPr>
        <p:spPr>
          <a:xfrm>
            <a:off x="463947" y="2146313"/>
            <a:ext cx="5858001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绣球（学名：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Hydrangea macrophylla (</a:t>
            </a:r>
            <a:r>
              <a:rPr lang="en-US" altLang="zh-CN" sz="2000" b="0" i="0" dirty="0" err="1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Thunb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.) Ser. 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） 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[1]  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： 为虎耳草科绣球属植物。灌木，高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1-4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米；茎常于基部发出多数放射枝而形成一圆形灌丛；枝圆柱形。叶纸质或近革质，倒卵形或阔椭圆形。伞房状聚伞花序近球形，直径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8-20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厘米，具短的总花梗，花密集，粉红色、淡蓝色或白色；花瓣长圆形，长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3-3.5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毫米。蒴果未成熟，长陀螺状；种子未熟。花期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6-8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月。</a:t>
            </a:r>
            <a:endParaRPr lang="zh-CN" altLang="en-US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2133DB5-9CA0-4AC4-A9AF-35212DA06FBE}"/>
              </a:ext>
            </a:extLst>
          </p:cNvPr>
          <p:cNvSpPr txBox="1"/>
          <p:nvPr/>
        </p:nvSpPr>
        <p:spPr>
          <a:xfrm>
            <a:off x="887053" y="5127377"/>
            <a:ext cx="421529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玉蝴蝶（赋玉绣球花）</a:t>
            </a:r>
            <a:endParaRPr lang="en-US" altLang="zh-CN" dirty="0">
              <a:solidFill>
                <a:srgbClr val="666666"/>
              </a:solidFill>
              <a:latin typeface="Arial" panose="020B0604020202020204" pitchFamily="34" charset="0"/>
            </a:endParaRPr>
          </a:p>
          <a:p>
            <a:pPr algn="ctr"/>
            <a:endParaRPr lang="zh-CN" altLang="en-US" dirty="0">
              <a:solidFill>
                <a:srgbClr val="666666"/>
              </a:solidFill>
              <a:latin typeface="Arial" panose="020B0604020202020204" pitchFamily="34" charset="0"/>
            </a:endParaRPr>
          </a:p>
          <a:p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留得一团和气，此花开尽，春已规圆。虚白窗深，恍讶碧落星悬</a:t>
            </a:r>
            <a:r>
              <a:rPr lang="zh-CN" altLang="en-US" sz="1600" dirty="0">
                <a:solidFill>
                  <a:srgbClr val="666666"/>
                </a:solidFill>
                <a:latin typeface="Arial" panose="020B0604020202020204" pitchFamily="34" charset="0"/>
              </a:rPr>
              <a:t>。</a:t>
            </a:r>
            <a:endParaRPr lang="en-US" altLang="zh-CN" sz="1600" dirty="0">
              <a:solidFill>
                <a:srgbClr val="666666"/>
              </a:solidFill>
              <a:latin typeface="Arial" panose="020B0604020202020204" pitchFamily="34" charset="0"/>
            </a:endParaRPr>
          </a:p>
          <a:p>
            <a:pPr algn="r"/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——</a:t>
            </a:r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张炎</a:t>
            </a:r>
          </a:p>
        </p:txBody>
      </p:sp>
    </p:spTree>
    <p:extLst>
      <p:ext uri="{BB962C8B-B14F-4D97-AF65-F5344CB8AC3E}">
        <p14:creationId xmlns:p14="http://schemas.microsoft.com/office/powerpoint/2010/main" val="1687775339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9D2F6D-B6D3-4F88-A64F-1399005C071A}"/>
              </a:ext>
            </a:extLst>
          </p:cNvPr>
          <p:cNvSpPr txBox="1"/>
          <p:nvPr/>
        </p:nvSpPr>
        <p:spPr>
          <a:xfrm>
            <a:off x="60280" y="58846"/>
            <a:ext cx="6324167" cy="67403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3200" dirty="0">
                <a:solidFill>
                  <a:srgbClr val="688993">
                    <a:alpha val="5000"/>
                  </a:srgbClr>
                </a:solidFill>
                <a:latin typeface="Century Gothic" panose="020B0502020202020204" pitchFamily="34" charset="0"/>
              </a:rPr>
              <a:t>04</a:t>
            </a:r>
            <a:endParaRPr lang="zh-CN" altLang="en-US" sz="43200" dirty="0">
              <a:solidFill>
                <a:srgbClr val="688993">
                  <a:alpha val="5000"/>
                </a:srgb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5BFC5DA-A545-46AF-9B9E-AA347D6338E3}"/>
              </a:ext>
            </a:extLst>
          </p:cNvPr>
          <p:cNvGrpSpPr/>
          <p:nvPr/>
        </p:nvGrpSpPr>
        <p:grpSpPr>
          <a:xfrm>
            <a:off x="384133" y="1036038"/>
            <a:ext cx="6061514" cy="2459437"/>
            <a:chOff x="1302004" y="670717"/>
            <a:chExt cx="6061514" cy="2459437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B5E91A61-E653-486D-9665-3603E7D784C2}"/>
                </a:ext>
              </a:extLst>
            </p:cNvPr>
            <p:cNvCxnSpPr/>
            <p:nvPr/>
          </p:nvCxnSpPr>
          <p:spPr>
            <a:xfrm>
              <a:off x="1381818" y="1523559"/>
              <a:ext cx="5981700" cy="0"/>
            </a:xfrm>
            <a:prstGeom prst="line">
              <a:avLst/>
            </a:prstGeom>
            <a:ln w="12700">
              <a:solidFill>
                <a:srgbClr val="688993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A075641-73FA-49DC-9CE0-844238589232}"/>
                </a:ext>
              </a:extLst>
            </p:cNvPr>
            <p:cNvSpPr txBox="1"/>
            <p:nvPr/>
          </p:nvSpPr>
          <p:spPr>
            <a:xfrm>
              <a:off x="1302004" y="670717"/>
              <a:ext cx="3070664" cy="70788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75000"/>
                      <a:lumOff val="25000"/>
                    </a:schemeClr>
                  </a:solidFill>
                  <a:latin typeface="苏新诗古印宋简" panose="02010609000101010101" pitchFamily="49" charset="-122"/>
                  <a:ea typeface="苏新诗古印宋简" panose="02010609000101010101" pitchFamily="49" charset="-122"/>
                </a:defRPr>
              </a:lvl1pPr>
            </a:lstStyle>
            <a:p>
              <a:r>
                <a:rPr lang="zh-CN" altLang="en-US" sz="4000" dirty="0">
                  <a:solidFill>
                    <a:srgbClr val="688993"/>
                  </a:solidFill>
                  <a:latin typeface="汉仪润圆-75W" panose="00020600040101010101" pitchFamily="18" charset="-122"/>
                  <a:ea typeface="汉仪润圆-75W" panose="00020600040101010101" pitchFamily="18" charset="-122"/>
                </a:rPr>
                <a:t>玉兰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5E70A1A-A4F2-454F-9911-04582A54A58B}"/>
                </a:ext>
              </a:extLst>
            </p:cNvPr>
            <p:cNvSpPr txBox="1"/>
            <p:nvPr/>
          </p:nvSpPr>
          <p:spPr>
            <a:xfrm>
              <a:off x="1612900" y="2785060"/>
              <a:ext cx="5054670" cy="345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 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BB79C0A9-0B30-4344-9C24-BF3A46A20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06" b="6106"/>
          <a:stretch/>
        </p:blipFill>
        <p:spPr>
          <a:xfrm flipH="1">
            <a:off x="6332991" y="0"/>
            <a:ext cx="5859009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D31B2-F433-44DE-9087-AE112D494766}"/>
              </a:ext>
            </a:extLst>
          </p:cNvPr>
          <p:cNvSpPr txBox="1"/>
          <p:nvPr/>
        </p:nvSpPr>
        <p:spPr>
          <a:xfrm>
            <a:off x="463947" y="2146313"/>
            <a:ext cx="585800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玉兰（学名：</a:t>
            </a:r>
            <a:r>
              <a:rPr lang="en-US" altLang="zh-CN" sz="2000" b="0" i="0" dirty="0" err="1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Yulania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CN" sz="2000" b="0" i="0" dirty="0" err="1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denudata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en-US" altLang="zh-CN" sz="2000" b="0" i="0" dirty="0" err="1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Desrousseaux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) D. L. Fu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）是木兰科、木兰属植物。落叶乔木，高达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25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米，胸径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1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米，枝广展形成宽阔的树冠；小枝稍粗壮，灰褐色；冬芽及花梗密被淡灰黄色长绢毛。叶纸质，倒卵形、宽倒卵形或、倒卵状椭圆形，基部徒长枝叶椭圆形。花蕾卵圆形，花先叶开放，直立，芳香，直径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10-16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厘米；花被片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9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片，白色，基部常带粉红色；花期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2-3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月（亦常于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7-9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月再开一次花），果期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8-9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月。</a:t>
            </a:r>
            <a:endParaRPr lang="zh-CN" altLang="en-US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2133DB5-9CA0-4AC4-A9AF-35212DA06FBE}"/>
              </a:ext>
            </a:extLst>
          </p:cNvPr>
          <p:cNvSpPr txBox="1"/>
          <p:nvPr/>
        </p:nvSpPr>
        <p:spPr>
          <a:xfrm>
            <a:off x="896197" y="5199855"/>
            <a:ext cx="42152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题玉兰</a:t>
            </a:r>
          </a:p>
          <a:p>
            <a:pPr algn="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沈周 </a:t>
            </a:r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〔</a:t>
            </a:r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明代</a:t>
            </a:r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〕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翠条多力引风长，点破银花玉雪香。</a:t>
            </a:r>
            <a:endParaRPr lang="en-US" altLang="zh-CN" dirty="0">
              <a:solidFill>
                <a:srgbClr val="666666"/>
              </a:solidFill>
              <a:latin typeface="Arial" panose="020B0604020202020204" pitchFamily="34" charset="0"/>
            </a:endParaRP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韵友自知人意好，隔帘轻解白霓裳。</a:t>
            </a:r>
          </a:p>
        </p:txBody>
      </p:sp>
    </p:spTree>
    <p:extLst>
      <p:ext uri="{BB962C8B-B14F-4D97-AF65-F5344CB8AC3E}">
        <p14:creationId xmlns:p14="http://schemas.microsoft.com/office/powerpoint/2010/main" val="2191702012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9D2F6D-B6D3-4F88-A64F-1399005C071A}"/>
              </a:ext>
            </a:extLst>
          </p:cNvPr>
          <p:cNvSpPr txBox="1"/>
          <p:nvPr/>
        </p:nvSpPr>
        <p:spPr>
          <a:xfrm>
            <a:off x="60280" y="58846"/>
            <a:ext cx="6324167" cy="67403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3200" dirty="0">
                <a:solidFill>
                  <a:srgbClr val="688993">
                    <a:alpha val="5000"/>
                  </a:srgbClr>
                </a:solidFill>
                <a:latin typeface="Century Gothic" panose="020B0502020202020204" pitchFamily="34" charset="0"/>
              </a:rPr>
              <a:t>05</a:t>
            </a:r>
            <a:endParaRPr lang="zh-CN" altLang="en-US" sz="43200" dirty="0">
              <a:solidFill>
                <a:srgbClr val="688993">
                  <a:alpha val="5000"/>
                </a:srgb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5BFC5DA-A545-46AF-9B9E-AA347D6338E3}"/>
              </a:ext>
            </a:extLst>
          </p:cNvPr>
          <p:cNvGrpSpPr/>
          <p:nvPr/>
        </p:nvGrpSpPr>
        <p:grpSpPr>
          <a:xfrm>
            <a:off x="384133" y="1036038"/>
            <a:ext cx="6061514" cy="2459437"/>
            <a:chOff x="1302004" y="670717"/>
            <a:chExt cx="6061514" cy="2459437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B5E91A61-E653-486D-9665-3603E7D784C2}"/>
                </a:ext>
              </a:extLst>
            </p:cNvPr>
            <p:cNvCxnSpPr/>
            <p:nvPr/>
          </p:nvCxnSpPr>
          <p:spPr>
            <a:xfrm>
              <a:off x="1381818" y="1523559"/>
              <a:ext cx="5981700" cy="0"/>
            </a:xfrm>
            <a:prstGeom prst="line">
              <a:avLst/>
            </a:prstGeom>
            <a:ln w="12700">
              <a:solidFill>
                <a:srgbClr val="688993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A075641-73FA-49DC-9CE0-844238589232}"/>
                </a:ext>
              </a:extLst>
            </p:cNvPr>
            <p:cNvSpPr txBox="1"/>
            <p:nvPr/>
          </p:nvSpPr>
          <p:spPr>
            <a:xfrm>
              <a:off x="1302004" y="670717"/>
              <a:ext cx="3070664" cy="70788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75000"/>
                      <a:lumOff val="25000"/>
                    </a:schemeClr>
                  </a:solidFill>
                  <a:latin typeface="苏新诗古印宋简" panose="02010609000101010101" pitchFamily="49" charset="-122"/>
                  <a:ea typeface="苏新诗古印宋简" panose="02010609000101010101" pitchFamily="49" charset="-122"/>
                </a:defRPr>
              </a:lvl1pPr>
            </a:lstStyle>
            <a:p>
              <a:r>
                <a:rPr lang="zh-CN" altLang="en-US" sz="4000" dirty="0">
                  <a:solidFill>
                    <a:srgbClr val="688993"/>
                  </a:solidFill>
                  <a:latin typeface="汉仪润圆-75W" panose="00020600040101010101" pitchFamily="18" charset="-122"/>
                  <a:ea typeface="汉仪润圆-75W" panose="00020600040101010101" pitchFamily="18" charset="-122"/>
                </a:rPr>
                <a:t>南天竹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5E70A1A-A4F2-454F-9911-04582A54A58B}"/>
                </a:ext>
              </a:extLst>
            </p:cNvPr>
            <p:cNvSpPr txBox="1"/>
            <p:nvPr/>
          </p:nvSpPr>
          <p:spPr>
            <a:xfrm>
              <a:off x="1612900" y="2785060"/>
              <a:ext cx="5054670" cy="345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 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BB79C0A9-0B30-4344-9C24-BF3A46A20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9" b="6029"/>
          <a:stretch/>
        </p:blipFill>
        <p:spPr>
          <a:xfrm flipH="1">
            <a:off x="6332991" y="0"/>
            <a:ext cx="5859009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D31B2-F433-44DE-9087-AE112D494766}"/>
              </a:ext>
            </a:extLst>
          </p:cNvPr>
          <p:cNvSpPr txBox="1"/>
          <p:nvPr/>
        </p:nvSpPr>
        <p:spPr>
          <a:xfrm>
            <a:off x="463947" y="2146313"/>
            <a:ext cx="585800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南天竹，别名：南天竺，红杷子，天烛子，红枸子，钻石黄，天竹，兰竹；拉丁文名：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Nandina domestica.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属毛茛目、小檗科下植物，是我国南方常见的木本花卉种类。由于其植株优美，果实鲜艳，对环境的适应性强，常常出现在园林应用中。</a:t>
            </a:r>
            <a:endParaRPr lang="zh-CN" altLang="en-US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2133DB5-9CA0-4AC4-A9AF-35212DA06FBE}"/>
              </a:ext>
            </a:extLst>
          </p:cNvPr>
          <p:cNvSpPr txBox="1"/>
          <p:nvPr/>
        </p:nvSpPr>
        <p:spPr>
          <a:xfrm>
            <a:off x="1526576" y="4411178"/>
            <a:ext cx="339157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落叶</a:t>
            </a:r>
          </a:p>
          <a:p>
            <a:pPr algn="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修睦 </a:t>
            </a:r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〔</a:t>
            </a:r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五代</a:t>
            </a:r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〕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雨过闲田地，重重落叶红。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翻思向春日，肯信有秋风。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几处随流水，河边乱暮空。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只应松自立，而不与君同。</a:t>
            </a:r>
          </a:p>
        </p:txBody>
      </p:sp>
    </p:spTree>
    <p:extLst>
      <p:ext uri="{BB962C8B-B14F-4D97-AF65-F5344CB8AC3E}">
        <p14:creationId xmlns:p14="http://schemas.microsoft.com/office/powerpoint/2010/main" val="3544011222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9D2F6D-B6D3-4F88-A64F-1399005C071A}"/>
              </a:ext>
            </a:extLst>
          </p:cNvPr>
          <p:cNvSpPr txBox="1"/>
          <p:nvPr/>
        </p:nvSpPr>
        <p:spPr>
          <a:xfrm>
            <a:off x="60280" y="58846"/>
            <a:ext cx="6324167" cy="67403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3200" dirty="0">
                <a:solidFill>
                  <a:srgbClr val="688993">
                    <a:alpha val="5000"/>
                  </a:srgbClr>
                </a:solidFill>
                <a:latin typeface="Century Gothic" panose="020B0502020202020204" pitchFamily="34" charset="0"/>
              </a:rPr>
              <a:t>06</a:t>
            </a:r>
            <a:endParaRPr lang="zh-CN" altLang="en-US" sz="43200" dirty="0">
              <a:solidFill>
                <a:srgbClr val="688993">
                  <a:alpha val="5000"/>
                </a:srgb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5BFC5DA-A545-46AF-9B9E-AA347D6338E3}"/>
              </a:ext>
            </a:extLst>
          </p:cNvPr>
          <p:cNvGrpSpPr/>
          <p:nvPr/>
        </p:nvGrpSpPr>
        <p:grpSpPr>
          <a:xfrm>
            <a:off x="384133" y="1036038"/>
            <a:ext cx="6061514" cy="2459437"/>
            <a:chOff x="1302004" y="670717"/>
            <a:chExt cx="6061514" cy="2459437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B5E91A61-E653-486D-9665-3603E7D784C2}"/>
                </a:ext>
              </a:extLst>
            </p:cNvPr>
            <p:cNvCxnSpPr/>
            <p:nvPr/>
          </p:nvCxnSpPr>
          <p:spPr>
            <a:xfrm>
              <a:off x="1381818" y="1523559"/>
              <a:ext cx="5981700" cy="0"/>
            </a:xfrm>
            <a:prstGeom prst="line">
              <a:avLst/>
            </a:prstGeom>
            <a:ln w="12700">
              <a:solidFill>
                <a:srgbClr val="688993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A075641-73FA-49DC-9CE0-844238589232}"/>
                </a:ext>
              </a:extLst>
            </p:cNvPr>
            <p:cNvSpPr txBox="1"/>
            <p:nvPr/>
          </p:nvSpPr>
          <p:spPr>
            <a:xfrm>
              <a:off x="1302004" y="670717"/>
              <a:ext cx="3070664" cy="70788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75000"/>
                      <a:lumOff val="25000"/>
                    </a:schemeClr>
                  </a:solidFill>
                  <a:latin typeface="苏新诗古印宋简" panose="02010609000101010101" pitchFamily="49" charset="-122"/>
                  <a:ea typeface="苏新诗古印宋简" panose="02010609000101010101" pitchFamily="49" charset="-122"/>
                </a:defRPr>
              </a:lvl1pPr>
            </a:lstStyle>
            <a:p>
              <a:r>
                <a:rPr lang="zh-CN" altLang="en-US" sz="4000" dirty="0">
                  <a:solidFill>
                    <a:srgbClr val="688993"/>
                  </a:solidFill>
                  <a:latin typeface="汉仪润圆-75W" panose="00020600040101010101" pitchFamily="18" charset="-122"/>
                  <a:ea typeface="汉仪润圆-75W" panose="00020600040101010101" pitchFamily="18" charset="-122"/>
                </a:rPr>
                <a:t>野迎春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5E70A1A-A4F2-454F-9911-04582A54A58B}"/>
                </a:ext>
              </a:extLst>
            </p:cNvPr>
            <p:cNvSpPr txBox="1"/>
            <p:nvPr/>
          </p:nvSpPr>
          <p:spPr>
            <a:xfrm>
              <a:off x="1612900" y="2785060"/>
              <a:ext cx="5054670" cy="345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 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BB79C0A9-0B30-4344-9C24-BF3A46A20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6" r="17966"/>
          <a:stretch/>
        </p:blipFill>
        <p:spPr>
          <a:xfrm flipH="1">
            <a:off x="6332991" y="0"/>
            <a:ext cx="5859009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D31B2-F433-44DE-9087-AE112D494766}"/>
              </a:ext>
            </a:extLst>
          </p:cNvPr>
          <p:cNvSpPr txBox="1"/>
          <p:nvPr/>
        </p:nvSpPr>
        <p:spPr>
          <a:xfrm>
            <a:off x="463947" y="2146313"/>
            <a:ext cx="5858001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野迎春（学名：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Jasminum </a:t>
            </a:r>
            <a:r>
              <a:rPr lang="en-US" altLang="zh-CN" sz="2000" b="0" i="0" dirty="0" err="1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mesnyi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 Hance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）是木犀科，素馨属常绿直立亚灌木，高可达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5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米，枝条下垂。小枝四棱形，光滑无毛。叶对生，三出复叶或小枝基部具单叶；花通常单生于叶腋，稀双生或单生于小枝顶端；苞片叶状，倒卵形或披针形，花梗粗壮，花萼钟状，裂片小叶状，披针形，花冠黄色，漏斗状，果椭圆形，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11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月至翌年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8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月开花，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3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月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-5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月结果。</a:t>
            </a:r>
            <a:endParaRPr lang="zh-CN" altLang="en-US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2133DB5-9CA0-4AC4-A9AF-35212DA06FBE}"/>
              </a:ext>
            </a:extLst>
          </p:cNvPr>
          <p:cNvSpPr txBox="1"/>
          <p:nvPr/>
        </p:nvSpPr>
        <p:spPr>
          <a:xfrm>
            <a:off x="1375039" y="5083298"/>
            <a:ext cx="36946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玩迎春花赠杨郎中</a:t>
            </a:r>
          </a:p>
          <a:p>
            <a:pPr algn="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白居易 </a:t>
            </a:r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〔</a:t>
            </a:r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唐代</a:t>
            </a:r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〕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金英翠萼带春寒，黄色花中有几般。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恁君与向游人道，莫作蔓菁花眼看。</a:t>
            </a:r>
          </a:p>
        </p:txBody>
      </p:sp>
    </p:spTree>
    <p:extLst>
      <p:ext uri="{BB962C8B-B14F-4D97-AF65-F5344CB8AC3E}">
        <p14:creationId xmlns:p14="http://schemas.microsoft.com/office/powerpoint/2010/main" val="341066058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9D2F6D-B6D3-4F88-A64F-1399005C071A}"/>
              </a:ext>
            </a:extLst>
          </p:cNvPr>
          <p:cNvSpPr txBox="1"/>
          <p:nvPr/>
        </p:nvSpPr>
        <p:spPr>
          <a:xfrm>
            <a:off x="60280" y="58846"/>
            <a:ext cx="6324167" cy="67403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3200" dirty="0">
                <a:solidFill>
                  <a:srgbClr val="688993">
                    <a:alpha val="5000"/>
                  </a:srgbClr>
                </a:solidFill>
                <a:latin typeface="Century Gothic" panose="020B0502020202020204" pitchFamily="34" charset="0"/>
              </a:rPr>
              <a:t>07</a:t>
            </a:r>
            <a:endParaRPr lang="zh-CN" altLang="en-US" sz="43200" dirty="0">
              <a:solidFill>
                <a:srgbClr val="688993">
                  <a:alpha val="5000"/>
                </a:srgb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5BFC5DA-A545-46AF-9B9E-AA347D6338E3}"/>
              </a:ext>
            </a:extLst>
          </p:cNvPr>
          <p:cNvGrpSpPr/>
          <p:nvPr/>
        </p:nvGrpSpPr>
        <p:grpSpPr>
          <a:xfrm>
            <a:off x="384133" y="1036038"/>
            <a:ext cx="6061514" cy="2459437"/>
            <a:chOff x="1302004" y="670717"/>
            <a:chExt cx="6061514" cy="2459437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B5E91A61-E653-486D-9665-3603E7D784C2}"/>
                </a:ext>
              </a:extLst>
            </p:cNvPr>
            <p:cNvCxnSpPr/>
            <p:nvPr/>
          </p:nvCxnSpPr>
          <p:spPr>
            <a:xfrm>
              <a:off x="1381818" y="1523559"/>
              <a:ext cx="5981700" cy="0"/>
            </a:xfrm>
            <a:prstGeom prst="line">
              <a:avLst/>
            </a:prstGeom>
            <a:ln w="12700">
              <a:solidFill>
                <a:srgbClr val="688993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A075641-73FA-49DC-9CE0-844238589232}"/>
                </a:ext>
              </a:extLst>
            </p:cNvPr>
            <p:cNvSpPr txBox="1"/>
            <p:nvPr/>
          </p:nvSpPr>
          <p:spPr>
            <a:xfrm>
              <a:off x="1302004" y="670717"/>
              <a:ext cx="3070664" cy="70788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75000"/>
                      <a:lumOff val="25000"/>
                    </a:schemeClr>
                  </a:solidFill>
                  <a:latin typeface="苏新诗古印宋简" panose="02010609000101010101" pitchFamily="49" charset="-122"/>
                  <a:ea typeface="苏新诗古印宋简" panose="02010609000101010101" pitchFamily="49" charset="-122"/>
                </a:defRPr>
              </a:lvl1pPr>
            </a:lstStyle>
            <a:p>
              <a:r>
                <a:rPr lang="zh-CN" altLang="en-US" sz="4000" dirty="0">
                  <a:solidFill>
                    <a:srgbClr val="688993"/>
                  </a:solidFill>
                  <a:latin typeface="汉仪润圆-75W" panose="00020600040101010101" pitchFamily="18" charset="-122"/>
                  <a:ea typeface="汉仪润圆-75W" panose="00020600040101010101" pitchFamily="18" charset="-122"/>
                </a:rPr>
                <a:t>紫荆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5E70A1A-A4F2-454F-9911-04582A54A58B}"/>
                </a:ext>
              </a:extLst>
            </p:cNvPr>
            <p:cNvSpPr txBox="1"/>
            <p:nvPr/>
          </p:nvSpPr>
          <p:spPr>
            <a:xfrm>
              <a:off x="1612900" y="2785060"/>
              <a:ext cx="5054670" cy="345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 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BB79C0A9-0B30-4344-9C24-BF3A46A20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59" r="17959"/>
          <a:stretch/>
        </p:blipFill>
        <p:spPr>
          <a:xfrm flipH="1">
            <a:off x="6332991" y="0"/>
            <a:ext cx="5859009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D31B2-F433-44DE-9087-AE112D494766}"/>
              </a:ext>
            </a:extLst>
          </p:cNvPr>
          <p:cNvSpPr txBox="1"/>
          <p:nvPr/>
        </p:nvSpPr>
        <p:spPr>
          <a:xfrm>
            <a:off x="463947" y="2146313"/>
            <a:ext cx="585800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紫荆（学名：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Cercis chinensis 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），豆科紫荆属，落叶乔木或灌木。原产于中国。性喜欢光照，有一定的耐寒性。喜肥沃、排水良好的土壤，不耐淹。萌蘖性强，耐修剪。皮果木花皆可入药，其种子有毒。</a:t>
            </a:r>
          </a:p>
          <a:p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紫荆，是家庭和美、骨肉情深的象征。</a:t>
            </a:r>
            <a:endParaRPr lang="zh-CN" altLang="en-US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2133DB5-9CA0-4AC4-A9AF-35212DA06FBE}"/>
              </a:ext>
            </a:extLst>
          </p:cNvPr>
          <p:cNvSpPr txBox="1"/>
          <p:nvPr/>
        </p:nvSpPr>
        <p:spPr>
          <a:xfrm>
            <a:off x="1375039" y="4426566"/>
            <a:ext cx="272147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得舍弟消息</a:t>
            </a:r>
          </a:p>
          <a:p>
            <a:pPr algn="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杜甫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风吹紫荆树，色与春庭暮。花落辞故枝，风回返无处。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骨肉恩书重，漂泊难相遇。犹有泪成河，经天复东注。</a:t>
            </a:r>
          </a:p>
        </p:txBody>
      </p:sp>
    </p:spTree>
    <p:extLst>
      <p:ext uri="{BB962C8B-B14F-4D97-AF65-F5344CB8AC3E}">
        <p14:creationId xmlns:p14="http://schemas.microsoft.com/office/powerpoint/2010/main" val="3973102457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9D2F6D-B6D3-4F88-A64F-1399005C071A}"/>
              </a:ext>
            </a:extLst>
          </p:cNvPr>
          <p:cNvSpPr txBox="1"/>
          <p:nvPr/>
        </p:nvSpPr>
        <p:spPr>
          <a:xfrm>
            <a:off x="60280" y="58846"/>
            <a:ext cx="6324167" cy="67403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3200" dirty="0">
                <a:solidFill>
                  <a:srgbClr val="688993">
                    <a:alpha val="5000"/>
                  </a:srgbClr>
                </a:solidFill>
                <a:latin typeface="Century Gothic" panose="020B0502020202020204" pitchFamily="34" charset="0"/>
              </a:rPr>
              <a:t>08</a:t>
            </a:r>
            <a:endParaRPr lang="zh-CN" altLang="en-US" sz="43200" dirty="0">
              <a:solidFill>
                <a:srgbClr val="688993">
                  <a:alpha val="5000"/>
                </a:srgbClr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5BFC5DA-A545-46AF-9B9E-AA347D6338E3}"/>
              </a:ext>
            </a:extLst>
          </p:cNvPr>
          <p:cNvGrpSpPr/>
          <p:nvPr/>
        </p:nvGrpSpPr>
        <p:grpSpPr>
          <a:xfrm>
            <a:off x="384133" y="1036038"/>
            <a:ext cx="6061514" cy="2459437"/>
            <a:chOff x="1302004" y="670717"/>
            <a:chExt cx="6061514" cy="2459437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B5E91A61-E653-486D-9665-3603E7D784C2}"/>
                </a:ext>
              </a:extLst>
            </p:cNvPr>
            <p:cNvCxnSpPr/>
            <p:nvPr/>
          </p:nvCxnSpPr>
          <p:spPr>
            <a:xfrm>
              <a:off x="1381818" y="1523559"/>
              <a:ext cx="5981700" cy="0"/>
            </a:xfrm>
            <a:prstGeom prst="line">
              <a:avLst/>
            </a:prstGeom>
            <a:ln w="12700">
              <a:solidFill>
                <a:srgbClr val="688993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A075641-73FA-49DC-9CE0-844238589232}"/>
                </a:ext>
              </a:extLst>
            </p:cNvPr>
            <p:cNvSpPr txBox="1"/>
            <p:nvPr/>
          </p:nvSpPr>
          <p:spPr>
            <a:xfrm>
              <a:off x="1302004" y="670717"/>
              <a:ext cx="3070664" cy="707886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tx1">
                      <a:lumMod val="75000"/>
                      <a:lumOff val="25000"/>
                    </a:schemeClr>
                  </a:solidFill>
                  <a:latin typeface="苏新诗古印宋简" panose="02010609000101010101" pitchFamily="49" charset="-122"/>
                  <a:ea typeface="苏新诗古印宋简" panose="02010609000101010101" pitchFamily="49" charset="-122"/>
                </a:defRPr>
              </a:lvl1pPr>
            </a:lstStyle>
            <a:p>
              <a:r>
                <a:rPr lang="zh-CN" altLang="en-US" sz="4000" dirty="0">
                  <a:solidFill>
                    <a:srgbClr val="688993"/>
                  </a:solidFill>
                  <a:latin typeface="汉仪润圆-75W" panose="00020600040101010101" pitchFamily="18" charset="-122"/>
                  <a:ea typeface="汉仪润圆-75W" panose="00020600040101010101" pitchFamily="18" charset="-122"/>
                </a:rPr>
                <a:t>龟背竹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5E70A1A-A4F2-454F-9911-04582A54A58B}"/>
                </a:ext>
              </a:extLst>
            </p:cNvPr>
            <p:cNvSpPr txBox="1"/>
            <p:nvPr/>
          </p:nvSpPr>
          <p:spPr>
            <a:xfrm>
              <a:off x="1612900" y="2785060"/>
              <a:ext cx="5054670" cy="3450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Light" panose="020B0300000000000000" pitchFamily="34" charset="-122"/>
                  <a:ea typeface="思源黑体 Light" panose="020B0300000000000000" pitchFamily="34" charset="-122"/>
                </a:rPr>
                <a:t> 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endParaRP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BB79C0A9-0B30-4344-9C24-BF3A46A20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9" b="6029"/>
          <a:stretch/>
        </p:blipFill>
        <p:spPr>
          <a:xfrm flipH="1">
            <a:off x="6332991" y="0"/>
            <a:ext cx="5859009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21D31B2-F433-44DE-9087-AE112D494766}"/>
              </a:ext>
            </a:extLst>
          </p:cNvPr>
          <p:cNvSpPr txBox="1"/>
          <p:nvPr/>
        </p:nvSpPr>
        <p:spPr>
          <a:xfrm>
            <a:off x="463947" y="2146313"/>
            <a:ext cx="585800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龟背竹（学名：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Monstera deliciosa </a:t>
            </a:r>
            <a:r>
              <a:rPr lang="en-US" altLang="zh-CN" sz="2000" b="0" i="0" dirty="0" err="1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Liebm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）是天南星科龟背竹属植物，攀援灌木。茎绿色，粗壮，有苍白色的半月形叶迹，周延为环状，余光滑，长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3-6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米，粗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6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厘米。叶柄绿色，长常达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1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米，腹面扁平；叶片大，轮廓心状卵形，宽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40-60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厘米；中肋及侧脉表面绿色；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次侧脉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8-10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对，向上渐远离，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II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、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III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、</a:t>
            </a:r>
            <a:r>
              <a:rPr lang="en-US" altLang="zh-CN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IV</a:t>
            </a:r>
            <a:r>
              <a:rPr lang="zh-CN" altLang="en-US" sz="2000" b="0" i="0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级叶脉网状，不明显。</a:t>
            </a:r>
            <a:endParaRPr lang="zh-CN" altLang="en-US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2133DB5-9CA0-4AC4-A9AF-35212DA06FBE}"/>
              </a:ext>
            </a:extLst>
          </p:cNvPr>
          <p:cNvSpPr txBox="1"/>
          <p:nvPr/>
        </p:nvSpPr>
        <p:spPr>
          <a:xfrm>
            <a:off x="1759087" y="5113050"/>
            <a:ext cx="272147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竹里馆</a:t>
            </a:r>
          </a:p>
          <a:p>
            <a:pPr algn="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王维 </a:t>
            </a:r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〔</a:t>
            </a:r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唐代</a:t>
            </a:r>
            <a:r>
              <a:rPr lang="en-US" altLang="zh-CN" dirty="0">
                <a:solidFill>
                  <a:srgbClr val="666666"/>
                </a:solidFill>
                <a:latin typeface="Arial" panose="020B0604020202020204" pitchFamily="34" charset="0"/>
              </a:rPr>
              <a:t>〕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独坐幽篁里，弹琴复长啸。</a:t>
            </a:r>
          </a:p>
          <a:p>
            <a:pPr algn="ctr"/>
            <a:r>
              <a:rPr lang="zh-CN" altLang="en-US" dirty="0">
                <a:solidFill>
                  <a:srgbClr val="666666"/>
                </a:solidFill>
                <a:latin typeface="Arial" panose="020B0604020202020204" pitchFamily="34" charset="0"/>
              </a:rPr>
              <a:t>深林人不知，明月来相照。</a:t>
            </a:r>
          </a:p>
        </p:txBody>
      </p:sp>
    </p:spTree>
    <p:extLst>
      <p:ext uri="{BB962C8B-B14F-4D97-AF65-F5344CB8AC3E}">
        <p14:creationId xmlns:p14="http://schemas.microsoft.com/office/powerpoint/2010/main" val="4068194391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1122</Words>
  <Application>Microsoft Office PowerPoint</Application>
  <PresentationFormat>宽屏</PresentationFormat>
  <Paragraphs>76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等线</vt:lpstr>
      <vt:lpstr>等线 Light</vt:lpstr>
      <vt:lpstr>汉仪润圆-75W</vt:lpstr>
      <vt:lpstr>汉仪中简黑简</vt:lpstr>
      <vt:lpstr>思源黑体 Light</vt:lpstr>
      <vt:lpstr>Arial</vt:lpstr>
      <vt:lpstr>Baskerville Old Face</vt:lpstr>
      <vt:lpstr>Century Gothic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Mr.Liu 1</cp:lastModifiedBy>
  <cp:revision>46</cp:revision>
  <dcterms:created xsi:type="dcterms:W3CDTF">2020-06-11T08:58:46Z</dcterms:created>
  <dcterms:modified xsi:type="dcterms:W3CDTF">2021-04-02T13:06:35Z</dcterms:modified>
</cp:coreProperties>
</file>

<file path=docProps/thumbnail.jpeg>
</file>